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6" r:id="rId11"/>
    <p:sldId id="267" r:id="rId12"/>
    <p:sldId id="271" r:id="rId13"/>
    <p:sldId id="268" r:id="rId14"/>
    <p:sldId id="269" r:id="rId15"/>
    <p:sldId id="270" r:id="rId16"/>
    <p:sldId id="272" r:id="rId17"/>
    <p:sldId id="273" r:id="rId18"/>
    <p:sldId id="274" r:id="rId19"/>
    <p:sldId id="275" r:id="rId20"/>
    <p:sldId id="276" r:id="rId21"/>
    <p:sldId id="277" r:id="rId22"/>
    <p:sldId id="278" r:id="rId2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77" autoAdjust="0"/>
    <p:restoredTop sz="94660"/>
  </p:normalViewPr>
  <p:slideViewPr>
    <p:cSldViewPr>
      <p:cViewPr>
        <p:scale>
          <a:sx n="41" d="100"/>
          <a:sy n="41" d="100"/>
        </p:scale>
        <p:origin x="-1032" y="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E8554B-B150-4668-9E1F-3478789B70C0}" type="datetimeFigureOut">
              <a:rPr lang="en-US" smtClean="0"/>
              <a:pPr/>
              <a:t>8/23/2013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82E540-BCD9-4FD1-B409-42D908E5DE7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E8554B-B150-4668-9E1F-3478789B70C0}" type="datetimeFigureOut">
              <a:rPr lang="en-US" smtClean="0"/>
              <a:pPr/>
              <a:t>8/23/2013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82E540-BCD9-4FD1-B409-42D908E5DE7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E8554B-B150-4668-9E1F-3478789B70C0}" type="datetimeFigureOut">
              <a:rPr lang="en-US" smtClean="0"/>
              <a:pPr/>
              <a:t>8/23/2013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82E540-BCD9-4FD1-B409-42D908E5DE7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E8554B-B150-4668-9E1F-3478789B70C0}" type="datetimeFigureOut">
              <a:rPr lang="en-US" smtClean="0"/>
              <a:pPr/>
              <a:t>8/23/2013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82E540-BCD9-4FD1-B409-42D908E5DE7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E8554B-B150-4668-9E1F-3478789B70C0}" type="datetimeFigureOut">
              <a:rPr lang="en-US" smtClean="0"/>
              <a:pPr/>
              <a:t>8/23/2013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82E540-BCD9-4FD1-B409-42D908E5DE7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E8554B-B150-4668-9E1F-3478789B70C0}" type="datetimeFigureOut">
              <a:rPr lang="en-US" smtClean="0"/>
              <a:pPr/>
              <a:t>8/23/2013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82E540-BCD9-4FD1-B409-42D908E5DE7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E8554B-B150-4668-9E1F-3478789B70C0}" type="datetimeFigureOut">
              <a:rPr lang="en-US" smtClean="0"/>
              <a:pPr/>
              <a:t>8/23/2013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82E540-BCD9-4FD1-B409-42D908E5DE7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E8554B-B150-4668-9E1F-3478789B70C0}" type="datetimeFigureOut">
              <a:rPr lang="en-US" smtClean="0"/>
              <a:pPr/>
              <a:t>8/23/2013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82E540-BCD9-4FD1-B409-42D908E5DE7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8554B-B150-4668-9E1F-3478789B70C0}" type="datetimeFigureOut">
              <a:rPr lang="en-US" smtClean="0"/>
              <a:pPr/>
              <a:t>8/23/2013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82E540-BCD9-4FD1-B409-42D908E5DE7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E8554B-B150-4668-9E1F-3478789B70C0}" type="datetimeFigureOut">
              <a:rPr lang="en-US" smtClean="0"/>
              <a:pPr/>
              <a:t>8/23/2013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82E540-BCD9-4FD1-B409-42D908E5DE7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E8554B-B150-4668-9E1F-3478789B70C0}" type="datetimeFigureOut">
              <a:rPr lang="en-US" smtClean="0"/>
              <a:pPr/>
              <a:t>8/23/2013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82E540-BCD9-4FD1-B409-42D908E5DE7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E8554B-B150-4668-9E1F-3478789B70C0}" type="datetimeFigureOut">
              <a:rPr lang="en-US" smtClean="0"/>
              <a:pPr/>
              <a:t>8/23/2013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82E540-BCD9-4FD1-B409-42D908E5DE7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4114800"/>
          </a:xfrm>
        </p:spPr>
        <p:txBody>
          <a:bodyPr>
            <a:normAutofit fontScale="90000"/>
          </a:bodyPr>
          <a:lstStyle/>
          <a:p>
            <a:r>
              <a:rPr lang="en-US" dirty="0" smtClean="0"/>
              <a:t/>
            </a:r>
            <a:br>
              <a:rPr lang="en-US" dirty="0" smtClean="0"/>
            </a:br>
            <a:r>
              <a:rPr lang="en-US" dirty="0" smtClean="0"/>
              <a:t/>
            </a:r>
            <a:br>
              <a:rPr lang="en-US" dirty="0" smtClean="0"/>
            </a:br>
            <a:r>
              <a:rPr lang="en-US" dirty="0" smtClean="0"/>
              <a:t>On-line vs. Off-line Algorithms:</a:t>
            </a:r>
            <a:br>
              <a:rPr lang="en-US" dirty="0" smtClean="0"/>
            </a:br>
            <a:r>
              <a:rPr lang="en-US" dirty="0" smtClean="0"/>
              <a:t>Competitive Analysis</a:t>
            </a:r>
            <a:br>
              <a:rPr lang="en-US" dirty="0" smtClean="0"/>
            </a:br>
            <a:r>
              <a:rPr lang="en-US" dirty="0"/>
              <a:t/>
            </a:r>
            <a:br>
              <a:rPr lang="en-US" dirty="0"/>
            </a:br>
            <a:r>
              <a:rPr lang="en-US" dirty="0" smtClean="0"/>
              <a:t>Move-to-Front List Rearrangement</a:t>
            </a:r>
            <a:br>
              <a:rPr lang="en-US" dirty="0" smtClean="0"/>
            </a:br>
            <a:r>
              <a:rPr lang="en-US" dirty="0"/>
              <a:t/>
            </a:r>
            <a:br>
              <a:rPr lang="en-US" dirty="0"/>
            </a:br>
            <a:endParaRPr lang="en-US" dirty="0"/>
          </a:p>
        </p:txBody>
      </p:sp>
      <p:sp>
        <p:nvSpPr>
          <p:cNvPr id="3" name="Subtitle 2"/>
          <p:cNvSpPr>
            <a:spLocks noGrp="1"/>
          </p:cNvSpPr>
          <p:nvPr>
            <p:ph type="subTitle" idx="1"/>
          </p:nvPr>
        </p:nvSpPr>
        <p:spPr>
          <a:xfrm>
            <a:off x="1371600" y="6019800"/>
            <a:ext cx="6400800" cy="304800"/>
          </a:xfrm>
        </p:spPr>
        <p:txBody>
          <a:bodyPr>
            <a:normAutofit fontScale="47500" lnSpcReduction="20000"/>
          </a:bodyPr>
          <a:lstStyle/>
          <a:p>
            <a:r>
              <a:rPr lang="en-US" dirty="0" smtClean="0">
                <a:solidFill>
                  <a:schemeClr val="tx1"/>
                </a:solidFill>
              </a:rPr>
              <a:t>©Robert E. Tarjan, 2013</a:t>
            </a:r>
            <a:endParaRPr lang="en-US"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1447800"/>
            <a:ext cx="8229600" cy="4678363"/>
          </a:xfrm>
        </p:spPr>
        <p:txBody>
          <a:bodyPr/>
          <a:lstStyle/>
          <a:p>
            <a:pPr algn="ctr">
              <a:buNone/>
            </a:pPr>
            <a:r>
              <a:rPr lang="en-US" b="1" dirty="0" smtClean="0"/>
              <a:t>Self-adjusting list</a:t>
            </a:r>
            <a:r>
              <a:rPr lang="en-US" dirty="0" smtClean="0"/>
              <a:t>: rearrange after each access or update.</a:t>
            </a:r>
          </a:p>
          <a:p>
            <a:pPr algn="ctr">
              <a:buNone/>
            </a:pPr>
            <a:r>
              <a:rPr lang="en-US" b="1" dirty="0" smtClean="0"/>
              <a:t>Our model</a:t>
            </a:r>
            <a:r>
              <a:rPr lang="en-US" dirty="0" smtClean="0"/>
              <a:t>: each swap of two adjacent items costs one.</a:t>
            </a:r>
          </a:p>
          <a:p>
            <a:pPr algn="ctr">
              <a:buNone/>
            </a:pPr>
            <a:r>
              <a:rPr lang="en-US" dirty="0" smtClean="0"/>
              <a:t>For simplicity, we ignore insertions and deletions (results extend to cover them)</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rules</a:t>
            </a:r>
            <a:endParaRPr lang="en-US" dirty="0"/>
          </a:p>
        </p:txBody>
      </p:sp>
      <p:sp>
        <p:nvSpPr>
          <p:cNvPr id="3" name="Content Placeholder 2"/>
          <p:cNvSpPr>
            <a:spLocks noGrp="1"/>
          </p:cNvSpPr>
          <p:nvPr>
            <p:ph idx="1"/>
          </p:nvPr>
        </p:nvSpPr>
        <p:spPr/>
        <p:txBody>
          <a:bodyPr>
            <a:normAutofit lnSpcReduction="10000"/>
          </a:bodyPr>
          <a:lstStyle/>
          <a:p>
            <a:pPr>
              <a:buNone/>
            </a:pPr>
            <a:r>
              <a:rPr lang="en-US" b="1" dirty="0" smtClean="0"/>
              <a:t>Frequency count</a:t>
            </a:r>
            <a:r>
              <a:rPr lang="en-US" dirty="0" smtClean="0"/>
              <a:t>(FC): For each item, maintain a count of accesses, keep items in non-increasing order by frequency.  After an access of </a:t>
            </a:r>
            <a:r>
              <a:rPr lang="en-US" i="1" dirty="0" smtClean="0"/>
              <a:t>x</a:t>
            </a:r>
            <a:r>
              <a:rPr lang="en-US" dirty="0" smtClean="0"/>
              <a:t>, increment the count of </a:t>
            </a:r>
            <a:r>
              <a:rPr lang="en-US" i="1" dirty="0" smtClean="0"/>
              <a:t>x</a:t>
            </a:r>
            <a:r>
              <a:rPr lang="en-US" dirty="0" smtClean="0"/>
              <a:t> and move it forward past items with a smaller count.</a:t>
            </a:r>
          </a:p>
          <a:p>
            <a:pPr>
              <a:buNone/>
            </a:pPr>
            <a:r>
              <a:rPr lang="en-US" b="1" dirty="0" smtClean="0"/>
              <a:t>Move-to-front</a:t>
            </a:r>
            <a:r>
              <a:rPr lang="en-US" dirty="0" smtClean="0"/>
              <a:t>(MF): Move an accessed item all the way to the front.</a:t>
            </a:r>
          </a:p>
          <a:p>
            <a:pPr>
              <a:buNone/>
            </a:pPr>
            <a:r>
              <a:rPr lang="en-US" b="1" dirty="0" smtClean="0"/>
              <a:t>Transpose</a:t>
            </a:r>
            <a:r>
              <a:rPr lang="en-US" dirty="0" smtClean="0"/>
              <a:t>(TR): Swap an accessed item with its predecessor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a:buNone/>
            </a:pPr>
            <a:r>
              <a:rPr lang="en-US" b="1" dirty="0" smtClean="0"/>
              <a:t>List</a:t>
            </a:r>
            <a:r>
              <a:rPr lang="en-US" dirty="0" smtClean="0"/>
              <a:t>:  </a:t>
            </a:r>
            <a:r>
              <a:rPr lang="en-US" i="1" dirty="0" smtClean="0"/>
              <a:t>A, N, X, D, K, U       </a:t>
            </a:r>
            <a:r>
              <a:rPr lang="en-US" b="1" dirty="0" smtClean="0"/>
              <a:t>Access</a:t>
            </a:r>
            <a:r>
              <a:rPr lang="en-US" dirty="0" smtClean="0"/>
              <a:t>:   </a:t>
            </a:r>
            <a:r>
              <a:rPr lang="en-US" i="1" dirty="0" smtClean="0"/>
              <a:t>K, X, U, N, X</a:t>
            </a:r>
          </a:p>
          <a:p>
            <a:pPr>
              <a:buNone/>
            </a:pPr>
            <a:endParaRPr lang="en-US" dirty="0"/>
          </a:p>
          <a:p>
            <a:pPr>
              <a:buNone/>
            </a:pPr>
            <a:r>
              <a:rPr lang="en-US" b="1" dirty="0" smtClean="0"/>
              <a:t>MF</a:t>
            </a:r>
            <a:r>
              <a:rPr lang="en-US" dirty="0" smtClean="0"/>
              <a:t>:  </a:t>
            </a:r>
            <a:r>
              <a:rPr lang="en-US" i="1" dirty="0" smtClean="0"/>
              <a:t>K, A, N, X, D, U   </a:t>
            </a:r>
            <a:r>
              <a:rPr lang="en-US" dirty="0" smtClean="0"/>
              <a:t>9     </a:t>
            </a:r>
            <a:r>
              <a:rPr lang="en-US" b="1" dirty="0" smtClean="0"/>
              <a:t>TR</a:t>
            </a:r>
            <a:r>
              <a:rPr lang="en-US" dirty="0" smtClean="0"/>
              <a:t>: </a:t>
            </a:r>
            <a:r>
              <a:rPr lang="en-US" i="1" dirty="0" smtClean="0"/>
              <a:t>A, N, X, K, D, U   </a:t>
            </a:r>
            <a:r>
              <a:rPr lang="en-US" dirty="0" smtClean="0"/>
              <a:t>6</a:t>
            </a:r>
          </a:p>
          <a:p>
            <a:pPr>
              <a:buNone/>
            </a:pPr>
            <a:r>
              <a:rPr lang="en-US" dirty="0" smtClean="0"/>
              <a:t>         </a:t>
            </a:r>
            <a:r>
              <a:rPr lang="en-US" i="1" dirty="0" smtClean="0"/>
              <a:t>X, K, A, N, D, U   </a:t>
            </a:r>
            <a:r>
              <a:rPr lang="en-US" dirty="0" smtClean="0"/>
              <a:t>7            </a:t>
            </a:r>
            <a:r>
              <a:rPr lang="en-US" i="1" dirty="0" smtClean="0"/>
              <a:t>A, X, N, K, D, U   </a:t>
            </a:r>
            <a:r>
              <a:rPr lang="en-US" dirty="0" smtClean="0"/>
              <a:t>4</a:t>
            </a:r>
          </a:p>
          <a:p>
            <a:pPr>
              <a:buNone/>
            </a:pPr>
            <a:r>
              <a:rPr lang="en-US" dirty="0" smtClean="0"/>
              <a:t>         </a:t>
            </a:r>
            <a:r>
              <a:rPr lang="en-US" i="1" dirty="0" smtClean="0"/>
              <a:t>U, X, K, A, N, D </a:t>
            </a:r>
            <a:r>
              <a:rPr lang="en-US" dirty="0" smtClean="0"/>
              <a:t>11            </a:t>
            </a:r>
            <a:r>
              <a:rPr lang="en-US" i="1" dirty="0" smtClean="0"/>
              <a:t>A, X, N, K, U, D   </a:t>
            </a:r>
            <a:r>
              <a:rPr lang="en-US" dirty="0" smtClean="0"/>
              <a:t>7</a:t>
            </a:r>
          </a:p>
          <a:p>
            <a:pPr>
              <a:buNone/>
            </a:pPr>
            <a:r>
              <a:rPr lang="en-US" dirty="0" smtClean="0"/>
              <a:t>         </a:t>
            </a:r>
            <a:r>
              <a:rPr lang="en-US" i="1" dirty="0" smtClean="0"/>
              <a:t>N, U, X, K, A, D   </a:t>
            </a:r>
            <a:r>
              <a:rPr lang="en-US" dirty="0" smtClean="0"/>
              <a:t>9            </a:t>
            </a:r>
            <a:r>
              <a:rPr lang="en-US" i="1" dirty="0" smtClean="0"/>
              <a:t>A, N, X, K, U, D   </a:t>
            </a:r>
            <a:r>
              <a:rPr lang="en-US" dirty="0" smtClean="0"/>
              <a:t>4</a:t>
            </a:r>
          </a:p>
          <a:p>
            <a:pPr>
              <a:buNone/>
            </a:pPr>
            <a:r>
              <a:rPr lang="en-US" dirty="0" smtClean="0"/>
              <a:t>         </a:t>
            </a:r>
            <a:r>
              <a:rPr lang="en-US" i="1" dirty="0" smtClean="0"/>
              <a:t>X, N, U, K, A, D   </a:t>
            </a:r>
            <a:r>
              <a:rPr lang="en-US" dirty="0" smtClean="0"/>
              <a:t>5            </a:t>
            </a:r>
            <a:r>
              <a:rPr lang="en-US" i="1" dirty="0" smtClean="0"/>
              <a:t>A, X, N, K, U, D   </a:t>
            </a:r>
            <a:r>
              <a:rPr lang="en-US" dirty="0" smtClean="0"/>
              <a:t>4     </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pPr>
              <a:buNone/>
            </a:pPr>
            <a:r>
              <a:rPr lang="en-US" dirty="0" smtClean="0"/>
              <a:t>Each rule moves an accessed item zero or more positions forward in the list.  If item </a:t>
            </a:r>
            <a:r>
              <a:rPr lang="en-US" i="1" dirty="0" smtClean="0"/>
              <a:t>k </a:t>
            </a:r>
            <a:r>
              <a:rPr lang="en-US" dirty="0" smtClean="0"/>
              <a:t>from the front is accessed, cost of FC is between </a:t>
            </a:r>
            <a:r>
              <a:rPr lang="en-US" i="1" dirty="0" smtClean="0"/>
              <a:t>k</a:t>
            </a:r>
            <a:r>
              <a:rPr lang="en-US" dirty="0" smtClean="0"/>
              <a:t> and 2</a:t>
            </a:r>
            <a:r>
              <a:rPr lang="en-US" i="1" dirty="0" smtClean="0"/>
              <a:t>k</a:t>
            </a:r>
            <a:r>
              <a:rPr lang="en-US" dirty="0" smtClean="0"/>
              <a:t> – 1 (inclusive), cost of MF is 2</a:t>
            </a:r>
            <a:r>
              <a:rPr lang="en-US" i="1" dirty="0" smtClean="0"/>
              <a:t>k </a:t>
            </a:r>
            <a:r>
              <a:rPr lang="en-US" dirty="0" smtClean="0"/>
              <a:t>– 1, cost of TR is </a:t>
            </a:r>
            <a:r>
              <a:rPr lang="en-US" i="1" dirty="0" smtClean="0"/>
              <a:t>k </a:t>
            </a:r>
            <a:r>
              <a:rPr lang="en-US" dirty="0" smtClean="0"/>
              <a:t>if </a:t>
            </a:r>
            <a:r>
              <a:rPr lang="en-US" i="1" dirty="0" smtClean="0"/>
              <a:t>k</a:t>
            </a:r>
            <a:r>
              <a:rPr lang="en-US" dirty="0" smtClean="0"/>
              <a:t> = 1, </a:t>
            </a:r>
            <a:r>
              <a:rPr lang="en-US" dirty="0"/>
              <a:t>o</a:t>
            </a:r>
            <a:r>
              <a:rPr lang="en-US" dirty="0" smtClean="0"/>
              <a:t>therwise </a:t>
            </a:r>
            <a:r>
              <a:rPr lang="en-US" i="1" dirty="0" smtClean="0"/>
              <a:t>k</a:t>
            </a:r>
            <a:r>
              <a:rPr lang="en-US" dirty="0" smtClean="0"/>
              <a:t> + 1.</a:t>
            </a:r>
          </a:p>
          <a:p>
            <a:pPr>
              <a:buNone/>
            </a:pPr>
            <a:endParaRPr lang="en-US" dirty="0"/>
          </a:p>
          <a:p>
            <a:pPr>
              <a:buNone/>
            </a:pPr>
            <a:r>
              <a:rPr lang="en-US" dirty="0" smtClean="0"/>
              <a:t>If the number of accesses is large and the items have fixed, independent access probabilities, FC asymptotically minimizes the total access cost.  So does TR, which needs to maintain no frequency counts or other extra information.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lstStyle/>
          <a:p>
            <a:pPr algn="ctr">
              <a:buNone/>
            </a:pPr>
            <a:r>
              <a:rPr lang="en-US" dirty="0"/>
              <a:t>I</a:t>
            </a:r>
            <a:r>
              <a:rPr lang="en-US" dirty="0" smtClean="0"/>
              <a:t>n practice: TR is terrible and MF often beats FC.</a:t>
            </a:r>
          </a:p>
          <a:p>
            <a:pPr algn="ctr">
              <a:buNone/>
            </a:pPr>
            <a:endParaRPr lang="en-US" dirty="0"/>
          </a:p>
          <a:p>
            <a:pPr>
              <a:buNone/>
            </a:pPr>
            <a:r>
              <a:rPr lang="en-US" dirty="0" smtClean="0"/>
              <a:t>     Typical access sequences display locality of  </a:t>
            </a:r>
          </a:p>
          <a:p>
            <a:pPr>
              <a:buNone/>
            </a:pPr>
            <a:r>
              <a:rPr lang="en-US" dirty="0"/>
              <a:t> </a:t>
            </a:r>
            <a:r>
              <a:rPr lang="en-US" dirty="0" smtClean="0"/>
              <a:t>              reference not exploited by FC or TR;   </a:t>
            </a:r>
          </a:p>
          <a:p>
            <a:pPr>
              <a:buNone/>
            </a:pPr>
            <a:r>
              <a:rPr lang="en-US" dirty="0"/>
              <a:t> </a:t>
            </a:r>
            <a:r>
              <a:rPr lang="en-US" dirty="0" smtClean="0"/>
              <a:t>              the fixed, independent probability   </a:t>
            </a:r>
          </a:p>
          <a:p>
            <a:pPr>
              <a:buNone/>
            </a:pPr>
            <a:r>
              <a:rPr lang="en-US" dirty="0"/>
              <a:t> </a:t>
            </a:r>
            <a:r>
              <a:rPr lang="en-US" dirty="0" smtClean="0"/>
              <a:t>              model is far from accurate.</a:t>
            </a:r>
          </a:p>
          <a:p>
            <a:pPr>
              <a:buNone/>
            </a:pPr>
            <a:endParaRPr lang="en-US" dirty="0"/>
          </a:p>
          <a:p>
            <a:pPr algn="ctr">
              <a:buNone/>
            </a:pPr>
            <a:r>
              <a:rPr lang="en-US" dirty="0" smtClean="0"/>
              <a:t>Needed: a more accurate, more realistic, more robust model.</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Competitive Analysis</a:t>
            </a:r>
            <a:endParaRPr lang="en-US" dirty="0"/>
          </a:p>
        </p:txBody>
      </p:sp>
      <p:sp>
        <p:nvSpPr>
          <p:cNvPr id="3" name="Content Placeholder 2"/>
          <p:cNvSpPr>
            <a:spLocks noGrp="1"/>
          </p:cNvSpPr>
          <p:nvPr>
            <p:ph idx="1"/>
          </p:nvPr>
        </p:nvSpPr>
        <p:spPr/>
        <p:txBody>
          <a:bodyPr>
            <a:normAutofit lnSpcReduction="10000"/>
          </a:bodyPr>
          <a:lstStyle/>
          <a:p>
            <a:pPr algn="ctr">
              <a:buNone/>
            </a:pPr>
            <a:r>
              <a:rPr lang="en-US" dirty="0" smtClean="0"/>
              <a:t>MF is 4-competitive with the optimum off-line algorithm.</a:t>
            </a:r>
          </a:p>
          <a:p>
            <a:pPr algn="ctr">
              <a:buNone/>
            </a:pPr>
            <a:endParaRPr lang="en-US" dirty="0"/>
          </a:p>
          <a:p>
            <a:pPr algn="ctr">
              <a:buNone/>
            </a:pPr>
            <a:r>
              <a:rPr lang="en-US" dirty="0" smtClean="0"/>
              <a:t>That is, on </a:t>
            </a:r>
            <a:r>
              <a:rPr lang="en-US" i="1" dirty="0" smtClean="0"/>
              <a:t>any</a:t>
            </a:r>
            <a:r>
              <a:rPr lang="en-US" dirty="0" smtClean="0"/>
              <a:t> access sequence, its cost is no more than 4 times the cost of </a:t>
            </a:r>
            <a:r>
              <a:rPr lang="en-US" i="1" dirty="0" smtClean="0"/>
              <a:t>any</a:t>
            </a:r>
            <a:r>
              <a:rPr lang="en-US" dirty="0" smtClean="0"/>
              <a:t> algorithm on the given sequence.</a:t>
            </a:r>
          </a:p>
          <a:p>
            <a:pPr algn="ctr">
              <a:buNone/>
            </a:pPr>
            <a:r>
              <a:rPr lang="en-US" dirty="0" smtClean="0"/>
              <a:t>(Assumptions: initial list order is the same for MF and the adversary, each swap costs one, no other rearrangement is possible.)</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dirty="0" smtClean="0"/>
              <a:t>Proof</a:t>
            </a:r>
            <a:endParaRPr lang="en-US" dirty="0"/>
          </a:p>
        </p:txBody>
      </p:sp>
      <p:sp>
        <p:nvSpPr>
          <p:cNvPr id="3" name="Content Placeholder 2"/>
          <p:cNvSpPr>
            <a:spLocks noGrp="1"/>
          </p:cNvSpPr>
          <p:nvPr>
            <p:ph idx="1"/>
          </p:nvPr>
        </p:nvSpPr>
        <p:spPr>
          <a:xfrm>
            <a:off x="457200" y="1447800"/>
            <a:ext cx="8229600" cy="4678363"/>
          </a:xfrm>
        </p:spPr>
        <p:txBody>
          <a:bodyPr/>
          <a:lstStyle/>
          <a:p>
            <a:pPr>
              <a:buNone/>
            </a:pPr>
            <a:r>
              <a:rPr lang="en-US" dirty="0" smtClean="0"/>
              <a:t>Given an arbitrary access sequence, we run MF and OPT, a minimum-cost algorithm, on the sequence concurrently.  We define a potential </a:t>
            </a:r>
            <a:r>
              <a:rPr lang="el-GR" dirty="0" smtClean="0">
                <a:latin typeface="Calibri"/>
              </a:rPr>
              <a:t>Φ</a:t>
            </a:r>
            <a:r>
              <a:rPr lang="en-US" dirty="0" smtClean="0">
                <a:latin typeface="Calibri"/>
              </a:rPr>
              <a:t> that measures the difference between the current list orders of MF and OPT.  </a:t>
            </a:r>
            <a:r>
              <a:rPr lang="el-GR" dirty="0" smtClean="0">
                <a:latin typeface="Calibri"/>
              </a:rPr>
              <a:t>Φ</a:t>
            </a:r>
            <a:r>
              <a:rPr lang="en-US" dirty="0" smtClean="0">
                <a:latin typeface="Calibri"/>
              </a:rPr>
              <a:t> is  twice the number of </a:t>
            </a:r>
            <a:r>
              <a:rPr lang="en-US" i="1" dirty="0" smtClean="0">
                <a:latin typeface="Calibri"/>
              </a:rPr>
              <a:t>inversions</a:t>
            </a:r>
            <a:r>
              <a:rPr lang="en-US" dirty="0" smtClean="0">
                <a:latin typeface="Calibri"/>
              </a:rPr>
              <a:t>, pairs of items whose order is different in the two lists.</a:t>
            </a:r>
          </a:p>
          <a:p>
            <a:pPr>
              <a:buNone/>
            </a:pPr>
            <a:r>
              <a:rPr lang="en-US" dirty="0" smtClean="0">
                <a:latin typeface="Calibri"/>
              </a:rPr>
              <a:t>Φ = 0 initially; 0 ≤ </a:t>
            </a:r>
            <a:r>
              <a:rPr lang="el-GR" dirty="0" smtClean="0">
                <a:latin typeface="Calibri"/>
              </a:rPr>
              <a:t>Φ</a:t>
            </a:r>
            <a:r>
              <a:rPr lang="en-US" dirty="0" smtClean="0">
                <a:latin typeface="Calibri"/>
              </a:rPr>
              <a:t> ≤ n(n – 1) always.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lnSpcReduction="10000"/>
          </a:bodyPr>
          <a:lstStyle/>
          <a:p>
            <a:pPr>
              <a:buNone/>
            </a:pPr>
            <a:r>
              <a:rPr lang="en-US" dirty="0" smtClean="0"/>
              <a:t>We run the algorithms concurrently as follows:</a:t>
            </a:r>
          </a:p>
          <a:p>
            <a:pPr>
              <a:buNone/>
            </a:pPr>
            <a:r>
              <a:rPr lang="en-US" dirty="0" smtClean="0"/>
              <a:t>    If </a:t>
            </a:r>
            <a:r>
              <a:rPr lang="en-US" i="1" dirty="0" smtClean="0"/>
              <a:t>x</a:t>
            </a:r>
            <a:r>
              <a:rPr lang="en-US" dirty="0" smtClean="0"/>
              <a:t> is the next item to be accessed, both algorithms (1) access </a:t>
            </a:r>
            <a:r>
              <a:rPr lang="en-US" i="1" dirty="0" smtClean="0"/>
              <a:t>x</a:t>
            </a:r>
            <a:r>
              <a:rPr lang="en-US" dirty="0" smtClean="0"/>
              <a:t> without doing any swaps, then (2) MF does its swaps, then (3) OPT does its swaps.</a:t>
            </a:r>
          </a:p>
          <a:p>
            <a:pPr>
              <a:buNone/>
            </a:pPr>
            <a:r>
              <a:rPr lang="en-US" dirty="0" smtClean="0"/>
              <a:t>We compare the amortized cost of MF for (1) and (2) to the actual cost of OPT for (1).  We  compare the amortized cost of MF for (3) with the actual cost of OPT for (3).</a:t>
            </a:r>
          </a:p>
          <a:p>
            <a:pPr>
              <a:buNone/>
            </a:pPr>
            <a:r>
              <a:rPr lang="en-US" dirty="0" smtClean="0"/>
              <a:t>During (2), OPT has no actual cost; during (3) MF has no actual cost.  But </a:t>
            </a:r>
            <a:r>
              <a:rPr lang="el-GR" dirty="0" smtClean="0">
                <a:latin typeface="Calibri"/>
              </a:rPr>
              <a:t>Φ</a:t>
            </a:r>
            <a:r>
              <a:rPr lang="en-US" dirty="0" smtClean="0">
                <a:latin typeface="Calibri"/>
              </a:rPr>
              <a:t> can change.</a:t>
            </a:r>
            <a:r>
              <a:rPr lang="en-US" dirty="0" smtClean="0"/>
              <a:t>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buNone/>
            </a:pPr>
            <a:r>
              <a:rPr lang="en-US" dirty="0" smtClean="0"/>
              <a:t>Consider access of </a:t>
            </a:r>
            <a:r>
              <a:rPr lang="en-US" i="1" dirty="0" smtClean="0"/>
              <a:t>x</a:t>
            </a:r>
            <a:r>
              <a:rPr lang="en-US" dirty="0" smtClean="0"/>
              <a:t>.  Let </a:t>
            </a:r>
            <a:r>
              <a:rPr lang="en-US" i="1" dirty="0" smtClean="0"/>
              <a:t>x</a:t>
            </a:r>
            <a:r>
              <a:rPr lang="en-US" dirty="0" smtClean="0"/>
              <a:t> be </a:t>
            </a:r>
            <a:r>
              <a:rPr lang="en-US" i="1" dirty="0" smtClean="0"/>
              <a:t>k</a:t>
            </a:r>
            <a:r>
              <a:rPr lang="en-US" dirty="0" smtClean="0"/>
              <a:t> from the front in the MF list and </a:t>
            </a:r>
            <a:r>
              <a:rPr lang="en-US" i="1" dirty="0" smtClean="0"/>
              <a:t>j</a:t>
            </a:r>
            <a:r>
              <a:rPr lang="en-US" dirty="0" smtClean="0"/>
              <a:t> from the front in the OPT list.</a:t>
            </a:r>
          </a:p>
          <a:p>
            <a:pPr>
              <a:buNone/>
            </a:pPr>
            <a:r>
              <a:rPr lang="en-US" dirty="0" smtClean="0"/>
              <a:t>MF actual cost of (1) and (2) (MF access and swaps) is 2</a:t>
            </a:r>
            <a:r>
              <a:rPr lang="en-US" i="1" dirty="0" smtClean="0"/>
              <a:t>k</a:t>
            </a:r>
            <a:r>
              <a:rPr lang="en-US" dirty="0" smtClean="0"/>
              <a:t> – 1.  OPT actual cost of (1) and (2) (OPT access but not swaps) is </a:t>
            </a:r>
            <a:r>
              <a:rPr lang="en-US" i="1" dirty="0"/>
              <a:t>j</a:t>
            </a:r>
            <a:r>
              <a:rPr lang="en-US" dirty="0" smtClean="0"/>
              <a:t>.</a:t>
            </a:r>
          </a:p>
          <a:p>
            <a:pPr>
              <a:buNone/>
            </a:pPr>
            <a:r>
              <a:rPr lang="en-US" dirty="0" smtClean="0"/>
              <a:t>Moving </a:t>
            </a:r>
            <a:r>
              <a:rPr lang="en-US" i="1" dirty="0" smtClean="0"/>
              <a:t>x</a:t>
            </a:r>
            <a:r>
              <a:rPr lang="en-US" dirty="0" smtClean="0"/>
              <a:t> to the front of MF’s list creates or destroys one inversion for each item </a:t>
            </a:r>
            <a:r>
              <a:rPr lang="en-US" i="1" dirty="0" smtClean="0"/>
              <a:t>y</a:t>
            </a:r>
            <a:r>
              <a:rPr lang="en-US" dirty="0" smtClean="0"/>
              <a:t> previously in front of </a:t>
            </a:r>
            <a:r>
              <a:rPr lang="en-US" i="1" dirty="0"/>
              <a:t>x</a:t>
            </a:r>
            <a:r>
              <a:rPr lang="en-US" dirty="0" smtClean="0"/>
              <a:t>.  To create an inversion, </a:t>
            </a:r>
            <a:r>
              <a:rPr lang="en-US" i="1" dirty="0" smtClean="0"/>
              <a:t>y</a:t>
            </a:r>
            <a:r>
              <a:rPr lang="en-US" dirty="0" smtClean="0"/>
              <a:t> must precede </a:t>
            </a:r>
            <a:r>
              <a:rPr lang="en-US" i="1" dirty="0" smtClean="0"/>
              <a:t>x</a:t>
            </a:r>
            <a:r>
              <a:rPr lang="en-US" dirty="0" smtClean="0"/>
              <a:t> in OPT list.  </a:t>
            </a:r>
            <a:endParaRPr lang="en-US" i="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10000"/>
          </a:bodyPr>
          <a:lstStyle/>
          <a:p>
            <a:pPr>
              <a:buNone/>
            </a:pPr>
            <a:r>
              <a:rPr lang="en-US" dirty="0" smtClean="0"/>
              <a:t>1, 2, 3,…..., </a:t>
            </a:r>
            <a:r>
              <a:rPr lang="en-US" i="1" dirty="0" smtClean="0"/>
              <a:t>k</a:t>
            </a:r>
            <a:r>
              <a:rPr lang="en-US" dirty="0" smtClean="0"/>
              <a:t> – 1, </a:t>
            </a:r>
            <a:r>
              <a:rPr lang="en-US" i="1" dirty="0" smtClean="0"/>
              <a:t>k</a:t>
            </a:r>
            <a:r>
              <a:rPr lang="en-US" dirty="0" smtClean="0"/>
              <a:t>,…             MF before </a:t>
            </a:r>
          </a:p>
          <a:p>
            <a:pPr>
              <a:buNone/>
            </a:pPr>
            <a:r>
              <a:rPr lang="en-US" i="1" dirty="0" smtClean="0"/>
              <a:t>k</a:t>
            </a:r>
            <a:r>
              <a:rPr lang="en-US" dirty="0" smtClean="0"/>
              <a:t>, 1, 2, 3,.., </a:t>
            </a:r>
            <a:r>
              <a:rPr lang="en-US" i="1" dirty="0" smtClean="0"/>
              <a:t>k</a:t>
            </a:r>
            <a:r>
              <a:rPr lang="en-US" dirty="0" smtClean="0"/>
              <a:t> – 2, </a:t>
            </a:r>
            <a:r>
              <a:rPr lang="en-US" i="1" dirty="0" smtClean="0"/>
              <a:t>k</a:t>
            </a:r>
            <a:r>
              <a:rPr lang="en-US" dirty="0" smtClean="0"/>
              <a:t> – 1, …      MF after</a:t>
            </a:r>
          </a:p>
          <a:p>
            <a:pPr>
              <a:buNone/>
            </a:pPr>
            <a:r>
              <a:rPr lang="en-US" dirty="0" smtClean="0"/>
              <a:t>                   (items identified by position in MF list)</a:t>
            </a:r>
            <a:endParaRPr lang="en-US" dirty="0"/>
          </a:p>
          <a:p>
            <a:pPr>
              <a:buNone/>
            </a:pPr>
            <a:r>
              <a:rPr lang="en-US" i="1" dirty="0"/>
              <a:t>x</a:t>
            </a:r>
            <a:r>
              <a:rPr lang="en-US" baseline="-25000" dirty="0" smtClean="0"/>
              <a:t>1</a:t>
            </a:r>
            <a:r>
              <a:rPr lang="en-US" dirty="0" smtClean="0"/>
              <a:t>, </a:t>
            </a:r>
            <a:r>
              <a:rPr lang="en-US" i="1" dirty="0" smtClean="0"/>
              <a:t>x</a:t>
            </a:r>
            <a:r>
              <a:rPr lang="en-US" baseline="-25000" dirty="0" smtClean="0"/>
              <a:t>2</a:t>
            </a:r>
            <a:r>
              <a:rPr lang="en-US" dirty="0" smtClean="0"/>
              <a:t>,..., </a:t>
            </a:r>
            <a:r>
              <a:rPr lang="en-US" i="1" dirty="0" smtClean="0"/>
              <a:t>x</a:t>
            </a:r>
            <a:r>
              <a:rPr lang="en-US" i="1" baseline="-25000" dirty="0" smtClean="0"/>
              <a:t>j</a:t>
            </a:r>
            <a:r>
              <a:rPr lang="en-US" baseline="-25000" dirty="0" smtClean="0"/>
              <a:t> – 1</a:t>
            </a:r>
            <a:r>
              <a:rPr lang="en-US" dirty="0" smtClean="0"/>
              <a:t>, </a:t>
            </a:r>
            <a:r>
              <a:rPr lang="en-US" i="1" dirty="0" smtClean="0"/>
              <a:t>k</a:t>
            </a:r>
            <a:r>
              <a:rPr lang="en-US" dirty="0" smtClean="0"/>
              <a:t>,…                    OPT before</a:t>
            </a:r>
          </a:p>
          <a:p>
            <a:pPr>
              <a:buNone/>
            </a:pPr>
            <a:endParaRPr lang="en-US" dirty="0" smtClean="0"/>
          </a:p>
          <a:p>
            <a:pPr algn="ctr">
              <a:buNone/>
            </a:pPr>
            <a:r>
              <a:rPr lang="en-US" dirty="0" smtClean="0"/>
              <a:t>One inversion created or destroyed for each </a:t>
            </a:r>
            <a:r>
              <a:rPr lang="en-US" i="1" dirty="0" err="1" smtClean="0"/>
              <a:t>i</a:t>
            </a:r>
            <a:r>
              <a:rPr lang="en-US" dirty="0" smtClean="0"/>
              <a:t>, 0 &lt; </a:t>
            </a:r>
            <a:r>
              <a:rPr lang="en-US" i="1" dirty="0" err="1" smtClean="0"/>
              <a:t>i</a:t>
            </a:r>
            <a:r>
              <a:rPr lang="en-US" dirty="0" smtClean="0"/>
              <a:t> &lt; </a:t>
            </a:r>
            <a:r>
              <a:rPr lang="en-US" i="1" dirty="0" smtClean="0"/>
              <a:t>k</a:t>
            </a:r>
            <a:r>
              <a:rPr lang="en-US" dirty="0" smtClean="0"/>
              <a:t>.</a:t>
            </a:r>
          </a:p>
          <a:p>
            <a:pPr algn="ctr">
              <a:buNone/>
            </a:pPr>
            <a:r>
              <a:rPr lang="en-US" dirty="0" smtClean="0"/>
              <a:t>One inversion created if </a:t>
            </a:r>
            <a:r>
              <a:rPr lang="en-US" i="1" dirty="0" err="1" smtClean="0"/>
              <a:t>i</a:t>
            </a:r>
            <a:r>
              <a:rPr lang="en-US" dirty="0" smtClean="0"/>
              <a:t> among </a:t>
            </a:r>
            <a:r>
              <a:rPr lang="en-US" i="1" dirty="0" smtClean="0"/>
              <a:t>x</a:t>
            </a:r>
            <a:r>
              <a:rPr lang="en-US" baseline="-25000" dirty="0" smtClean="0"/>
              <a:t>1</a:t>
            </a:r>
            <a:r>
              <a:rPr lang="en-US" dirty="0" smtClean="0"/>
              <a:t>,..., </a:t>
            </a:r>
            <a:r>
              <a:rPr lang="en-US" i="1" dirty="0" err="1" smtClean="0"/>
              <a:t>x</a:t>
            </a:r>
            <a:r>
              <a:rPr lang="en-US" i="1" baseline="-25000" dirty="0" err="1" smtClean="0"/>
              <a:t>j</a:t>
            </a:r>
            <a:r>
              <a:rPr lang="en-US" baseline="-25000" dirty="0" smtClean="0"/>
              <a:t> – 1</a:t>
            </a:r>
            <a:r>
              <a:rPr lang="en-US" dirty="0" smtClean="0"/>
              <a:t>: </a:t>
            </a:r>
          </a:p>
          <a:p>
            <a:pPr algn="ctr">
              <a:buNone/>
            </a:pPr>
            <a:r>
              <a:rPr lang="en-US" i="1" dirty="0" smtClean="0"/>
              <a:t>    </a:t>
            </a:r>
            <a:r>
              <a:rPr lang="en-US" dirty="0" smtClean="0"/>
              <a:t>at most </a:t>
            </a:r>
            <a:r>
              <a:rPr lang="en-US" i="1" dirty="0" smtClean="0"/>
              <a:t>j</a:t>
            </a:r>
            <a:r>
              <a:rPr lang="en-US" dirty="0" smtClean="0"/>
              <a:t> – 1.</a:t>
            </a:r>
          </a:p>
          <a:p>
            <a:pPr algn="ctr">
              <a:buNone/>
            </a:pPr>
            <a:r>
              <a:rPr lang="en-US" dirty="0" smtClean="0"/>
              <a:t>One inversion destroyed if </a:t>
            </a:r>
            <a:r>
              <a:rPr lang="en-US" i="1" dirty="0" err="1" smtClean="0"/>
              <a:t>i</a:t>
            </a:r>
            <a:r>
              <a:rPr lang="en-US" dirty="0" smtClean="0"/>
              <a:t> not among</a:t>
            </a:r>
            <a:r>
              <a:rPr lang="en-US" i="1" dirty="0" smtClean="0"/>
              <a:t> x</a:t>
            </a:r>
            <a:r>
              <a:rPr lang="en-US" baseline="-25000" dirty="0" smtClean="0"/>
              <a:t>1</a:t>
            </a:r>
            <a:r>
              <a:rPr lang="en-US" dirty="0" smtClean="0"/>
              <a:t>,..., </a:t>
            </a:r>
            <a:r>
              <a:rPr lang="en-US" i="1" dirty="0" err="1" smtClean="0"/>
              <a:t>x</a:t>
            </a:r>
            <a:r>
              <a:rPr lang="en-US" i="1" baseline="-25000" dirty="0" err="1" smtClean="0"/>
              <a:t>j</a:t>
            </a:r>
            <a:r>
              <a:rPr lang="en-US" baseline="-25000" dirty="0" smtClean="0"/>
              <a:t> – 1</a:t>
            </a:r>
            <a:r>
              <a:rPr lang="en-US" dirty="0" smtClean="0"/>
              <a:t>:</a:t>
            </a:r>
          </a:p>
          <a:p>
            <a:pPr algn="ctr">
              <a:buNone/>
            </a:pPr>
            <a:r>
              <a:rPr lang="en-US" dirty="0" smtClean="0"/>
              <a:t>at least </a:t>
            </a:r>
            <a:r>
              <a:rPr lang="en-US" i="1" dirty="0" smtClean="0"/>
              <a:t>k</a:t>
            </a:r>
            <a:r>
              <a:rPr lang="en-US" dirty="0" smtClean="0"/>
              <a:t> – 1 – (</a:t>
            </a:r>
            <a:r>
              <a:rPr lang="en-US" i="1" dirty="0"/>
              <a:t>j</a:t>
            </a:r>
            <a:r>
              <a:rPr lang="en-US" dirty="0" smtClean="0"/>
              <a:t> – 1) = </a:t>
            </a:r>
            <a:r>
              <a:rPr lang="en-US" i="1" dirty="0" smtClean="0"/>
              <a:t>k</a:t>
            </a:r>
            <a:r>
              <a:rPr lang="en-US" dirty="0" smtClean="0"/>
              <a:t> – </a:t>
            </a:r>
            <a:r>
              <a:rPr lang="en-US" i="1" dirty="0" smtClean="0"/>
              <a:t>j</a:t>
            </a:r>
            <a:r>
              <a:rPr lang="en-US" dirty="0" smtClean="0"/>
              <a:t>.</a:t>
            </a:r>
          </a:p>
          <a:p>
            <a:pPr algn="ctr">
              <a:buNone/>
            </a:pPr>
            <a:r>
              <a:rPr lang="en-US" dirty="0" smtClean="0"/>
              <a:t>MF amortized cost of (1) and (2) </a:t>
            </a:r>
            <a:r>
              <a:rPr lang="en-US" dirty="0" smtClean="0">
                <a:latin typeface="Calibri"/>
              </a:rPr>
              <a:t>≤</a:t>
            </a:r>
            <a:endParaRPr lang="en-US" dirty="0" smtClean="0"/>
          </a:p>
          <a:p>
            <a:pPr algn="ctr">
              <a:buNone/>
            </a:pPr>
            <a:r>
              <a:rPr lang="en-US" dirty="0"/>
              <a:t> </a:t>
            </a:r>
            <a:r>
              <a:rPr lang="en-US" dirty="0" smtClean="0"/>
              <a:t>   2</a:t>
            </a:r>
            <a:r>
              <a:rPr lang="en-US" i="1" dirty="0" smtClean="0"/>
              <a:t>k</a:t>
            </a:r>
            <a:r>
              <a:rPr lang="en-US" dirty="0" smtClean="0"/>
              <a:t> – 1 (actual cost) + 2(</a:t>
            </a:r>
            <a:r>
              <a:rPr lang="en-US" i="1" dirty="0" smtClean="0"/>
              <a:t>j </a:t>
            </a:r>
            <a:r>
              <a:rPr lang="en-US" dirty="0" smtClean="0"/>
              <a:t>– 1) – 2(</a:t>
            </a:r>
            <a:r>
              <a:rPr lang="en-US" i="1" dirty="0" smtClean="0"/>
              <a:t>k</a:t>
            </a:r>
            <a:r>
              <a:rPr lang="en-US" dirty="0" smtClean="0"/>
              <a:t> – </a:t>
            </a:r>
            <a:r>
              <a:rPr lang="en-US" i="1" dirty="0" smtClean="0"/>
              <a:t>j</a:t>
            </a:r>
            <a:r>
              <a:rPr lang="en-US" dirty="0" smtClean="0"/>
              <a:t>) = 4</a:t>
            </a:r>
            <a:r>
              <a:rPr lang="en-US" i="1" dirty="0" smtClean="0"/>
              <a:t>j</a:t>
            </a:r>
            <a:r>
              <a:rPr lang="en-US" dirty="0" smtClean="0"/>
              <a:t> – 3 </a:t>
            </a:r>
            <a:r>
              <a:rPr lang="en-US" dirty="0" smtClean="0">
                <a:latin typeface="Calibri"/>
              </a:rPr>
              <a:t>&lt; 4j.                  </a:t>
            </a:r>
            <a:r>
              <a:rPr lang="en-US" dirty="0" smtClean="0"/>
              <a:t>    </a:t>
            </a:r>
          </a:p>
          <a:p>
            <a:pPr>
              <a:buNone/>
            </a:pPr>
            <a:endParaRPr lang="en-US" dirty="0"/>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ctr">
              <a:buNone/>
            </a:pPr>
            <a:r>
              <a:rPr lang="en-US" dirty="0" smtClean="0"/>
              <a:t>The skier’s dilemma: to rent or to buy</a:t>
            </a:r>
          </a:p>
          <a:p>
            <a:pPr algn="ctr">
              <a:buNone/>
            </a:pPr>
            <a:r>
              <a:rPr lang="en-US" dirty="0" smtClean="0"/>
              <a:t>Number of ski trips is unknown: depends on enjoyment, injuries, etc.</a:t>
            </a:r>
          </a:p>
          <a:p>
            <a:pPr algn="ctr">
              <a:buNone/>
            </a:pPr>
            <a:endParaRPr lang="en-US" dirty="0"/>
          </a:p>
          <a:p>
            <a:pPr algn="ctr">
              <a:buNone/>
            </a:pPr>
            <a:r>
              <a:rPr lang="en-US" dirty="0" smtClean="0"/>
              <a:t>Goal: minimize $ spent</a:t>
            </a:r>
          </a:p>
          <a:p>
            <a:pPr algn="ctr">
              <a:buNone/>
            </a:pPr>
            <a:endParaRPr lang="en-US" dirty="0" smtClean="0"/>
          </a:p>
          <a:p>
            <a:pPr algn="ctr">
              <a:buNone/>
            </a:pPr>
            <a:r>
              <a:rPr lang="en-US" dirty="0" smtClean="0"/>
              <a:t>Off-line (knowing the future):</a:t>
            </a:r>
          </a:p>
          <a:p>
            <a:pPr algn="ctr">
              <a:buNone/>
            </a:pPr>
            <a:r>
              <a:rPr lang="en-US" i="1" dirty="0" smtClean="0"/>
              <a:t>k </a:t>
            </a:r>
            <a:r>
              <a:rPr lang="en-US" dirty="0" smtClean="0"/>
              <a:t>= #trips, </a:t>
            </a:r>
            <a:r>
              <a:rPr lang="en-US" i="1" dirty="0" smtClean="0"/>
              <a:t>b</a:t>
            </a:r>
            <a:r>
              <a:rPr lang="en-US" dirty="0" smtClean="0"/>
              <a:t> = price to buy, </a:t>
            </a:r>
            <a:r>
              <a:rPr lang="en-US" i="1" dirty="0" smtClean="0"/>
              <a:t>r</a:t>
            </a:r>
            <a:r>
              <a:rPr lang="en-US" dirty="0" smtClean="0"/>
              <a:t> = price to rent</a:t>
            </a:r>
            <a:endParaRPr lang="en-US" i="1" dirty="0" smtClean="0"/>
          </a:p>
          <a:p>
            <a:pPr algn="ctr">
              <a:buNone/>
            </a:pPr>
            <a:r>
              <a:rPr lang="en-US" dirty="0"/>
              <a:t>I</a:t>
            </a:r>
            <a:r>
              <a:rPr lang="en-US" dirty="0" smtClean="0"/>
              <a:t>f </a:t>
            </a:r>
            <a:r>
              <a:rPr lang="en-US" i="1" dirty="0" smtClean="0"/>
              <a:t>b</a:t>
            </a:r>
            <a:r>
              <a:rPr lang="en-US" dirty="0" smtClean="0"/>
              <a:t> </a:t>
            </a:r>
            <a:r>
              <a:rPr lang="en-US" dirty="0" smtClean="0">
                <a:latin typeface="Calibri"/>
              </a:rPr>
              <a:t>≤ </a:t>
            </a:r>
            <a:r>
              <a:rPr lang="en-US" i="1" dirty="0" err="1" smtClean="0">
                <a:latin typeface="Calibri"/>
              </a:rPr>
              <a:t>kr</a:t>
            </a:r>
            <a:r>
              <a:rPr lang="en-US" dirty="0">
                <a:latin typeface="Calibri"/>
              </a:rPr>
              <a:t> </a:t>
            </a:r>
            <a:r>
              <a:rPr lang="en-US" dirty="0" smtClean="0">
                <a:latin typeface="Calibri"/>
              </a:rPr>
              <a:t>buy, otherwise rent.</a:t>
            </a:r>
            <a:endParaRPr lang="en-US" dirty="0" smtClean="0"/>
          </a:p>
          <a:p>
            <a:pPr algn="ctr">
              <a:buNone/>
            </a:pPr>
            <a:endParaRPr lang="en-US" dirty="0"/>
          </a:p>
          <a:p>
            <a:pPr algn="ctr">
              <a:buNone/>
            </a:pPr>
            <a:endParaRPr lang="en-US"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059363"/>
          </a:xfrm>
        </p:spPr>
        <p:txBody>
          <a:bodyPr>
            <a:normAutofit/>
          </a:bodyPr>
          <a:lstStyle/>
          <a:p>
            <a:pPr>
              <a:buNone/>
            </a:pPr>
            <a:r>
              <a:rPr lang="en-US" dirty="0" smtClean="0"/>
              <a:t>MF amortized cost of (1) and (2) </a:t>
            </a:r>
            <a:r>
              <a:rPr lang="en-US" dirty="0" smtClean="0">
                <a:latin typeface="Calibri"/>
              </a:rPr>
              <a:t>≤</a:t>
            </a:r>
            <a:r>
              <a:rPr lang="en-US" dirty="0" smtClean="0"/>
              <a:t>  4</a:t>
            </a:r>
            <a:r>
              <a:rPr lang="en-US" i="1" dirty="0" smtClean="0"/>
              <a:t>j</a:t>
            </a:r>
            <a:r>
              <a:rPr lang="en-US" dirty="0" smtClean="0"/>
              <a:t>.</a:t>
            </a:r>
          </a:p>
          <a:p>
            <a:pPr>
              <a:buNone/>
            </a:pPr>
            <a:r>
              <a:rPr lang="en-US" dirty="0" smtClean="0"/>
              <a:t>(3) Swaps by OPT: each swap costs OPT 1.  The MF amortized cost of a swap is either 2 or –2, depending on whether it creates or destroys an inversion.  If OPT does </a:t>
            </a:r>
            <a:r>
              <a:rPr lang="en-US" i="1" dirty="0" smtClean="0"/>
              <a:t>s</a:t>
            </a:r>
            <a:r>
              <a:rPr lang="en-US" dirty="0" smtClean="0"/>
              <a:t> swaps, the MF amortized cost of these swaps is </a:t>
            </a:r>
            <a:r>
              <a:rPr lang="en-US" dirty="0" smtClean="0">
                <a:latin typeface="Calibri"/>
              </a:rPr>
              <a:t>≤</a:t>
            </a:r>
            <a:r>
              <a:rPr lang="en-US" dirty="0" smtClean="0"/>
              <a:t> 2</a:t>
            </a:r>
            <a:r>
              <a:rPr lang="en-US" i="1" dirty="0" smtClean="0"/>
              <a:t>s</a:t>
            </a:r>
            <a:r>
              <a:rPr lang="en-US" dirty="0" smtClean="0"/>
              <a:t> </a:t>
            </a:r>
            <a:r>
              <a:rPr lang="en-US" dirty="0" smtClean="0">
                <a:latin typeface="Calibri"/>
              </a:rPr>
              <a:t>&lt; 4</a:t>
            </a:r>
            <a:r>
              <a:rPr lang="en-US" i="1" dirty="0" smtClean="0">
                <a:latin typeface="Calibri"/>
              </a:rPr>
              <a:t>s</a:t>
            </a:r>
            <a:r>
              <a:rPr lang="en-US" dirty="0" smtClean="0"/>
              <a:t>.</a:t>
            </a:r>
          </a:p>
          <a:p>
            <a:pPr>
              <a:buNone/>
            </a:pPr>
            <a:r>
              <a:rPr lang="en-US" dirty="0" smtClean="0"/>
              <a:t>Thus the MF amortized cost of (1), (2), and (3) </a:t>
            </a:r>
            <a:r>
              <a:rPr lang="en-US" dirty="0" smtClean="0">
                <a:latin typeface="Calibri"/>
              </a:rPr>
              <a:t>≤ </a:t>
            </a:r>
          </a:p>
          <a:p>
            <a:pPr>
              <a:buNone/>
            </a:pPr>
            <a:r>
              <a:rPr lang="en-US" dirty="0" smtClean="0">
                <a:latin typeface="Calibri"/>
              </a:rPr>
              <a:t>    4</a:t>
            </a:r>
            <a:r>
              <a:rPr lang="en-US" i="1" dirty="0" smtClean="0">
                <a:latin typeface="Calibri"/>
              </a:rPr>
              <a:t>j</a:t>
            </a:r>
            <a:r>
              <a:rPr lang="en-US" dirty="0" smtClean="0">
                <a:latin typeface="Calibri"/>
              </a:rPr>
              <a:t> + 4</a:t>
            </a:r>
            <a:r>
              <a:rPr lang="en-US" i="1" dirty="0" smtClean="0">
                <a:latin typeface="Calibri"/>
              </a:rPr>
              <a:t>s</a:t>
            </a:r>
            <a:r>
              <a:rPr lang="en-US" dirty="0" smtClean="0">
                <a:latin typeface="Calibri"/>
              </a:rPr>
              <a:t> = 4 times the OPT actual cost of (1), (2), and (3).</a:t>
            </a:r>
            <a:r>
              <a:rPr lang="en-US" dirty="0" smtClean="0"/>
              <a:t> </a:t>
            </a:r>
          </a:p>
          <a:p>
            <a:pPr>
              <a:buNone/>
            </a:pPr>
            <a:endParaRPr lang="en-US" dirty="0" smtClean="0"/>
          </a:p>
          <a:p>
            <a:pPr>
              <a:buNone/>
            </a:pPr>
            <a:endParaRPr lang="en-US" dirty="0"/>
          </a:p>
          <a:p>
            <a:pPr>
              <a:buNone/>
            </a:pPr>
            <a:endParaRPr 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pPr>
              <a:buNone/>
            </a:pPr>
            <a:r>
              <a:rPr lang="en-US" dirty="0" smtClean="0"/>
              <a:t>Almost done!  Sum over all accesses:</a:t>
            </a:r>
          </a:p>
          <a:p>
            <a:pPr>
              <a:buNone/>
            </a:pPr>
            <a:r>
              <a:rPr lang="en-US" dirty="0" smtClean="0"/>
              <a:t>    MF total actual cost</a:t>
            </a:r>
          </a:p>
          <a:p>
            <a:pPr>
              <a:buNone/>
            </a:pPr>
            <a:r>
              <a:rPr lang="en-US" dirty="0" smtClean="0"/>
              <a:t>       </a:t>
            </a:r>
            <a:r>
              <a:rPr lang="en-US" dirty="0" smtClean="0">
                <a:latin typeface="Calibri"/>
              </a:rPr>
              <a:t>≤ </a:t>
            </a:r>
            <a:r>
              <a:rPr lang="en-US" dirty="0" smtClean="0"/>
              <a:t>MF total amortized cost (</a:t>
            </a:r>
            <a:r>
              <a:rPr lang="el-GR" dirty="0" smtClean="0">
                <a:latin typeface="Calibri"/>
              </a:rPr>
              <a:t>Φ</a:t>
            </a:r>
            <a:r>
              <a:rPr lang="en-US" baseline="-25000" dirty="0" smtClean="0">
                <a:latin typeface="Calibri"/>
              </a:rPr>
              <a:t>0</a:t>
            </a:r>
            <a:r>
              <a:rPr lang="en-US" dirty="0" smtClean="0">
                <a:latin typeface="Calibri"/>
              </a:rPr>
              <a:t> = 0, </a:t>
            </a:r>
            <a:r>
              <a:rPr lang="el-GR" dirty="0" smtClean="0">
                <a:latin typeface="Calibri"/>
              </a:rPr>
              <a:t>Φ</a:t>
            </a:r>
            <a:r>
              <a:rPr lang="en-US" baseline="-25000" dirty="0" smtClean="0">
                <a:latin typeface="Calibri"/>
              </a:rPr>
              <a:t>final</a:t>
            </a:r>
            <a:r>
              <a:rPr lang="en-US" dirty="0" smtClean="0">
                <a:latin typeface="Calibri"/>
              </a:rPr>
              <a:t> ≥ 0)</a:t>
            </a:r>
            <a:endParaRPr lang="en-US" dirty="0" smtClean="0"/>
          </a:p>
          <a:p>
            <a:pPr>
              <a:buNone/>
            </a:pPr>
            <a:r>
              <a:rPr lang="en-US" dirty="0" smtClean="0"/>
              <a:t>       </a:t>
            </a:r>
            <a:r>
              <a:rPr lang="en-US" dirty="0" smtClean="0">
                <a:latin typeface="Calibri"/>
              </a:rPr>
              <a:t>≤</a:t>
            </a:r>
            <a:r>
              <a:rPr lang="en-US" dirty="0" smtClean="0"/>
              <a:t> 4(OPT total actual cost).</a:t>
            </a:r>
          </a:p>
          <a:p>
            <a:pPr>
              <a:buNone/>
            </a:pPr>
            <a:endParaRPr lang="en-US" dirty="0">
              <a:latin typeface="Calibri"/>
            </a:endParaRPr>
          </a:p>
          <a:p>
            <a:pPr>
              <a:buNone/>
            </a:pPr>
            <a:r>
              <a:rPr lang="en-US" dirty="0" smtClean="0">
                <a:latin typeface="Calibri"/>
              </a:rPr>
              <a:t>If initial list orders differ, must add </a:t>
            </a:r>
            <a:r>
              <a:rPr lang="en-US" i="1" dirty="0" smtClean="0">
                <a:latin typeface="Calibri"/>
              </a:rPr>
              <a:t>n</a:t>
            </a:r>
            <a:r>
              <a:rPr lang="en-US" dirty="0" smtClean="0">
                <a:latin typeface="Calibri"/>
              </a:rPr>
              <a:t>(</a:t>
            </a:r>
            <a:r>
              <a:rPr lang="en-US" i="1" dirty="0" smtClean="0">
                <a:latin typeface="Calibri"/>
              </a:rPr>
              <a:t>n</a:t>
            </a:r>
            <a:r>
              <a:rPr lang="en-US" dirty="0" smtClean="0">
                <a:latin typeface="Calibri"/>
              </a:rPr>
              <a:t> – 1)   </a:t>
            </a:r>
          </a:p>
          <a:p>
            <a:pPr>
              <a:buNone/>
            </a:pPr>
            <a:r>
              <a:rPr lang="en-US" dirty="0" smtClean="0">
                <a:latin typeface="Calibri"/>
              </a:rPr>
              <a:t>                             startup cost:</a:t>
            </a:r>
          </a:p>
          <a:p>
            <a:pPr>
              <a:buNone/>
            </a:pPr>
            <a:r>
              <a:rPr lang="en-US" dirty="0" smtClean="0">
                <a:latin typeface="Calibri"/>
              </a:rPr>
              <a:t>MF total cost ≤ 4(OPT total cost) + n(n – 1)    </a:t>
            </a:r>
          </a:p>
          <a:p>
            <a:pPr>
              <a:buNone/>
            </a:pPr>
            <a:r>
              <a:rPr lang="en-US" dirty="0" smtClean="0">
                <a:latin typeface="Calibri"/>
              </a:rPr>
              <a:t>                                   (why?)</a:t>
            </a:r>
          </a:p>
          <a:p>
            <a:pPr>
              <a:buNone/>
            </a:pPr>
            <a:r>
              <a:rPr lang="en-US" dirty="0" smtClean="0">
                <a:latin typeface="Calibri"/>
              </a:rPr>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048000"/>
          </a:xfrm>
        </p:spPr>
        <p:txBody>
          <a:bodyPr>
            <a:normAutofit/>
          </a:bodyPr>
          <a:lstStyle/>
          <a:p>
            <a:pPr>
              <a:buNone/>
            </a:pPr>
            <a:r>
              <a:rPr lang="en-US" dirty="0" smtClean="0"/>
              <a:t>Different cost models give different results, some better, some worse:</a:t>
            </a:r>
          </a:p>
          <a:p>
            <a:pPr>
              <a:buNone/>
            </a:pPr>
            <a:r>
              <a:rPr lang="en-US" dirty="0" smtClean="0"/>
              <a:t> </a:t>
            </a:r>
          </a:p>
          <a:p>
            <a:pPr>
              <a:buNone/>
            </a:pPr>
            <a:r>
              <a:rPr lang="en-US" dirty="0"/>
              <a:t>i</a:t>
            </a:r>
            <a:r>
              <a:rPr lang="en-US" dirty="0" smtClean="0"/>
              <a:t>f swapping any pair of items, adjacent or not, costs 1, MF is only </a:t>
            </a:r>
            <a:r>
              <a:rPr lang="en-US" i="1" dirty="0" smtClean="0"/>
              <a:t>n</a:t>
            </a:r>
            <a:r>
              <a:rPr lang="en-US" dirty="0" smtClean="0"/>
              <a:t>-competitive.  (Why?)</a:t>
            </a:r>
          </a:p>
          <a:p>
            <a:pPr>
              <a:buNone/>
            </a:pPr>
            <a:endParaRPr lang="en-US" dirty="0"/>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algn="ctr">
              <a:buNone/>
            </a:pPr>
            <a:r>
              <a:rPr lang="en-US" dirty="0" smtClean="0"/>
              <a:t>But k is unknown!</a:t>
            </a:r>
          </a:p>
          <a:p>
            <a:pPr algn="ctr">
              <a:buNone/>
            </a:pPr>
            <a:endParaRPr lang="en-US" dirty="0"/>
          </a:p>
          <a:p>
            <a:pPr algn="ctr">
              <a:buNone/>
            </a:pPr>
            <a:r>
              <a:rPr lang="en-US" dirty="0" smtClean="0"/>
              <a:t>Rule of thumb: rent until total spent would exceed cost to buy, then buy.</a:t>
            </a:r>
          </a:p>
          <a:p>
            <a:pPr algn="ctr">
              <a:buNone/>
            </a:pPr>
            <a:r>
              <a:rPr lang="en-US" dirty="0" smtClean="0"/>
              <a:t>No matter what k turns out to be, $ spent is at most twice the minimum:</a:t>
            </a:r>
          </a:p>
          <a:p>
            <a:pPr algn="ctr">
              <a:buNone/>
            </a:pPr>
            <a:r>
              <a:rPr lang="en-US" dirty="0" smtClean="0"/>
              <a:t>If </a:t>
            </a:r>
            <a:r>
              <a:rPr lang="en-US" i="1" dirty="0" err="1" smtClean="0"/>
              <a:t>kr</a:t>
            </a:r>
            <a:r>
              <a:rPr lang="en-US" dirty="0" smtClean="0"/>
              <a:t> &lt; </a:t>
            </a:r>
            <a:r>
              <a:rPr lang="en-US" i="1" dirty="0" smtClean="0"/>
              <a:t>b</a:t>
            </a:r>
            <a:r>
              <a:rPr lang="en-US" dirty="0" smtClean="0"/>
              <a:t>, spending is </a:t>
            </a:r>
            <a:r>
              <a:rPr lang="en-US" i="1" dirty="0" err="1" smtClean="0"/>
              <a:t>kr</a:t>
            </a:r>
            <a:r>
              <a:rPr lang="en-US" dirty="0" smtClean="0"/>
              <a:t> (minimum).</a:t>
            </a:r>
          </a:p>
          <a:p>
            <a:pPr algn="ctr">
              <a:buNone/>
            </a:pPr>
            <a:r>
              <a:rPr lang="en-US" dirty="0" smtClean="0"/>
              <a:t>If </a:t>
            </a:r>
            <a:r>
              <a:rPr lang="en-US" i="1" dirty="0" err="1" smtClean="0"/>
              <a:t>kr</a:t>
            </a:r>
            <a:r>
              <a:rPr lang="en-US" dirty="0" smtClean="0"/>
              <a:t> </a:t>
            </a:r>
            <a:r>
              <a:rPr lang="en-US" dirty="0" smtClean="0">
                <a:latin typeface="Calibri"/>
              </a:rPr>
              <a:t>≥ </a:t>
            </a:r>
            <a:r>
              <a:rPr lang="en-US" i="1" dirty="0" smtClean="0">
                <a:latin typeface="Calibri"/>
              </a:rPr>
              <a:t>b</a:t>
            </a:r>
            <a:r>
              <a:rPr lang="en-US" dirty="0" smtClean="0">
                <a:latin typeface="Calibri"/>
              </a:rPr>
              <a:t>, spending is at most 2</a:t>
            </a:r>
            <a:r>
              <a:rPr lang="en-US" i="1" dirty="0" smtClean="0">
                <a:latin typeface="Calibri"/>
              </a:rPr>
              <a:t>b</a:t>
            </a:r>
            <a:r>
              <a:rPr lang="en-US" dirty="0" smtClean="0">
                <a:latin typeface="Calibri"/>
              </a:rPr>
              <a:t>, minimum is </a:t>
            </a:r>
            <a:r>
              <a:rPr lang="en-US" i="1" dirty="0" smtClean="0">
                <a:latin typeface="Calibri"/>
              </a:rPr>
              <a:t>b</a:t>
            </a:r>
            <a:r>
              <a:rPr lang="en-US" dirty="0" smtClean="0">
                <a:latin typeface="Calibri"/>
              </a:rPr>
              <a:t>.</a:t>
            </a:r>
            <a:r>
              <a:rPr lang="en-US" dirty="0" smtClean="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10000"/>
          </a:bodyPr>
          <a:lstStyle/>
          <a:p>
            <a:pPr algn="ctr">
              <a:buNone/>
            </a:pPr>
            <a:r>
              <a:rPr lang="en-US" dirty="0" smtClean="0"/>
              <a:t>This strategy is </a:t>
            </a:r>
            <a:r>
              <a:rPr lang="en-US" i="1" dirty="0" smtClean="0"/>
              <a:t>2-competitive</a:t>
            </a:r>
            <a:r>
              <a:rPr lang="en-US" dirty="0" smtClean="0"/>
              <a:t>.</a:t>
            </a:r>
          </a:p>
          <a:p>
            <a:pPr algn="ctr">
              <a:buNone/>
            </a:pPr>
            <a:endParaRPr lang="en-US" dirty="0"/>
          </a:p>
          <a:p>
            <a:pPr algn="ctr">
              <a:buNone/>
            </a:pPr>
            <a:r>
              <a:rPr lang="en-US" dirty="0" smtClean="0"/>
              <a:t>In general, an algorithm is </a:t>
            </a:r>
            <a:r>
              <a:rPr lang="en-US" i="1" dirty="0" smtClean="0"/>
              <a:t>k</a:t>
            </a:r>
            <a:r>
              <a:rPr lang="en-US" dirty="0" smtClean="0"/>
              <a:t>-</a:t>
            </a:r>
            <a:r>
              <a:rPr lang="en-US" i="1" dirty="0" smtClean="0"/>
              <a:t>competitive</a:t>
            </a:r>
            <a:r>
              <a:rPr lang="en-US" dirty="0" smtClean="0"/>
              <a:t> among a family of algorithms if its cost on any input is at most </a:t>
            </a:r>
            <a:r>
              <a:rPr lang="en-US" i="1" dirty="0" smtClean="0"/>
              <a:t>k</a:t>
            </a:r>
            <a:r>
              <a:rPr lang="en-US" dirty="0" smtClean="0"/>
              <a:t> times the cost of the best algorithm in the family on the specific input.</a:t>
            </a:r>
          </a:p>
          <a:p>
            <a:pPr algn="ctr">
              <a:buNone/>
            </a:pPr>
            <a:endParaRPr lang="en-US" dirty="0"/>
          </a:p>
          <a:p>
            <a:pPr algn="ctr">
              <a:buNone/>
            </a:pPr>
            <a:r>
              <a:rPr lang="en-US" dirty="0" smtClean="0"/>
              <a:t>This concept gives us a robust way to measure the efficiency of an on-line algorithm: we compare it to the best off-line algorithm (which knows the entire input sequence) and take the worst-case performance ratio over all input sequences.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self-adjusting lists</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Dictionary: contains a set </a:t>
            </a:r>
            <a:r>
              <a:rPr lang="en-US" i="1" dirty="0" smtClean="0"/>
              <a:t>S</a:t>
            </a:r>
            <a:r>
              <a:rPr lang="en-US" dirty="0" smtClean="0"/>
              <a:t> of items, each with   </a:t>
            </a:r>
          </a:p>
          <a:p>
            <a:pPr>
              <a:buNone/>
            </a:pPr>
            <a:r>
              <a:rPr lang="en-US" dirty="0"/>
              <a:t> </a:t>
            </a:r>
            <a:r>
              <a:rPr lang="en-US" dirty="0" smtClean="0"/>
              <a:t>      associated information.</a:t>
            </a:r>
          </a:p>
          <a:p>
            <a:pPr>
              <a:buNone/>
            </a:pPr>
            <a:r>
              <a:rPr lang="en-US" dirty="0" smtClean="0"/>
              <a:t>Operations:</a:t>
            </a:r>
          </a:p>
          <a:p>
            <a:pPr>
              <a:buNone/>
            </a:pPr>
            <a:r>
              <a:rPr lang="en-US" dirty="0" smtClean="0"/>
              <a:t>       Access(</a:t>
            </a:r>
            <a:r>
              <a:rPr lang="en-US" i="1" dirty="0" smtClean="0"/>
              <a:t>x</a:t>
            </a:r>
            <a:r>
              <a:rPr lang="en-US" dirty="0" smtClean="0"/>
              <a:t>): Determine if </a:t>
            </a:r>
            <a:r>
              <a:rPr lang="en-US" i="1" dirty="0" smtClean="0"/>
              <a:t>x</a:t>
            </a:r>
            <a:r>
              <a:rPr lang="en-US" dirty="0" smtClean="0"/>
              <a:t> is in </a:t>
            </a:r>
            <a:r>
              <a:rPr lang="en-US" i="1" dirty="0" smtClean="0"/>
              <a:t>S</a:t>
            </a:r>
            <a:r>
              <a:rPr lang="en-US" dirty="0" smtClean="0"/>
              <a:t>.  If so,</a:t>
            </a:r>
          </a:p>
          <a:p>
            <a:pPr>
              <a:buNone/>
            </a:pPr>
            <a:r>
              <a:rPr lang="en-US" dirty="0" smtClean="0"/>
              <a:t>           return </a:t>
            </a:r>
            <a:r>
              <a:rPr lang="en-US" i="1" dirty="0" err="1" smtClean="0"/>
              <a:t>x</a:t>
            </a:r>
            <a:r>
              <a:rPr lang="en-US" dirty="0" err="1" smtClean="0"/>
              <a:t>’s</a:t>
            </a:r>
            <a:r>
              <a:rPr lang="en-US" dirty="0" smtClean="0"/>
              <a:t> information.</a:t>
            </a:r>
          </a:p>
          <a:p>
            <a:pPr>
              <a:buNone/>
            </a:pPr>
            <a:r>
              <a:rPr lang="en-US" dirty="0" smtClean="0"/>
              <a:t>       Insert(</a:t>
            </a:r>
            <a:r>
              <a:rPr lang="en-US" i="1" dirty="0" smtClean="0"/>
              <a:t>x</a:t>
            </a:r>
            <a:r>
              <a:rPr lang="en-US" dirty="0" smtClean="0"/>
              <a:t>):(x not in S) Insert </a:t>
            </a:r>
            <a:r>
              <a:rPr lang="en-US" i="1" dirty="0" smtClean="0"/>
              <a:t>x</a:t>
            </a:r>
            <a:r>
              <a:rPr lang="en-US" dirty="0" smtClean="0"/>
              <a:t> and its information.</a:t>
            </a:r>
          </a:p>
          <a:p>
            <a:pPr>
              <a:buNone/>
            </a:pPr>
            <a:r>
              <a:rPr lang="en-US" dirty="0" smtClean="0"/>
              <a:t>       </a:t>
            </a:r>
            <a:r>
              <a:rPr lang="en-US" smtClean="0"/>
              <a:t>Delete(</a:t>
            </a:r>
            <a:r>
              <a:rPr lang="en-US" i="1" smtClean="0"/>
              <a:t>x</a:t>
            </a:r>
            <a:r>
              <a:rPr lang="en-US" smtClean="0"/>
              <a:t>):(</a:t>
            </a:r>
            <a:r>
              <a:rPr lang="en-US" dirty="0" smtClean="0"/>
              <a:t>x in S) Delete </a:t>
            </a:r>
            <a:r>
              <a:rPr lang="en-US" i="1" dirty="0" smtClean="0"/>
              <a:t>x</a:t>
            </a:r>
            <a:r>
              <a:rPr lang="en-US" dirty="0" smtClean="0"/>
              <a:t> and its information.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Implementations</a:t>
            </a:r>
            <a:endParaRPr lang="en-US" dirty="0"/>
          </a:p>
        </p:txBody>
      </p:sp>
      <p:sp>
        <p:nvSpPr>
          <p:cNvPr id="3" name="Content Placeholder 2"/>
          <p:cNvSpPr>
            <a:spLocks noGrp="1"/>
          </p:cNvSpPr>
          <p:nvPr>
            <p:ph idx="1"/>
          </p:nvPr>
        </p:nvSpPr>
        <p:spPr>
          <a:xfrm>
            <a:off x="457200" y="2286000"/>
            <a:ext cx="8229600" cy="3840163"/>
          </a:xfrm>
        </p:spPr>
        <p:txBody>
          <a:bodyPr/>
          <a:lstStyle/>
          <a:p>
            <a:r>
              <a:rPr lang="en-US" dirty="0" smtClean="0"/>
              <a:t>List</a:t>
            </a:r>
          </a:p>
          <a:p>
            <a:r>
              <a:rPr lang="en-US" dirty="0" smtClean="0"/>
              <a:t>Hash table</a:t>
            </a:r>
          </a:p>
          <a:p>
            <a:r>
              <a:rPr lang="en-US" dirty="0" smtClean="0"/>
              <a:t>Search Tree</a:t>
            </a:r>
          </a:p>
          <a:p>
            <a:r>
              <a:rPr lang="en-US" dirty="0"/>
              <a:t>v</a:t>
            </a:r>
            <a:r>
              <a:rPr lang="en-US" dirty="0" smtClean="0"/>
              <a:t>an </a:t>
            </a:r>
            <a:r>
              <a:rPr lang="en-US" dirty="0" err="1"/>
              <a:t>E</a:t>
            </a:r>
            <a:r>
              <a:rPr lang="en-US" dirty="0" err="1" smtClean="0"/>
              <a:t>mde</a:t>
            </a:r>
            <a:r>
              <a:rPr lang="en-US" dirty="0" smtClean="0"/>
              <a:t> Boas Tree</a:t>
            </a:r>
          </a:p>
          <a:p>
            <a:pPr>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lstStyle/>
          <a:p>
            <a:pPr algn="ctr">
              <a:buNone/>
            </a:pPr>
            <a:r>
              <a:rPr lang="en-US" dirty="0" smtClean="0"/>
              <a:t>List: simple but costly</a:t>
            </a:r>
          </a:p>
          <a:p>
            <a:pPr algn="ctr">
              <a:buNone/>
            </a:pPr>
            <a:endParaRPr lang="en-US" dirty="0"/>
          </a:p>
          <a:p>
            <a:pPr>
              <a:buNone/>
            </a:pPr>
            <a:r>
              <a:rPr lang="en-US" dirty="0" smtClean="0"/>
              <a:t>Access is via sequential search: start from front, traverse list until finding item or reaching end of list.  To insert an item, traverse list (to verify item not present), add to end.  To delete an item, find it, remove it, move following items forward one position. </a:t>
            </a:r>
          </a:p>
          <a:p>
            <a:pPr>
              <a:buNone/>
            </a:pPr>
            <a:r>
              <a:rPr lang="en-US" dirty="0" smtClean="0"/>
              <a:t>Worst-case cost per access is </a:t>
            </a:r>
            <a:r>
              <a:rPr lang="en-US" i="1" dirty="0" smtClean="0"/>
              <a:t>n</a:t>
            </a:r>
            <a:r>
              <a:rPr lang="en-US" dirty="0" smtClean="0"/>
              <a:t>, average cost is </a:t>
            </a:r>
            <a:r>
              <a:rPr lang="en-US" i="1" dirty="0" smtClean="0"/>
              <a:t>n</a:t>
            </a:r>
            <a:r>
              <a:rPr lang="en-US" dirty="0" smtClean="0"/>
              <a:t>/2 (if items equally likely).</a:t>
            </a:r>
          </a:p>
          <a:p>
            <a:pPr algn="ct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lstStyle/>
          <a:p>
            <a:pPr algn="ctr">
              <a:buNone/>
            </a:pPr>
            <a:r>
              <a:rPr lang="en-US" i="1" dirty="0" smtClean="0"/>
              <a:t>A, S, F, G, Y, T</a:t>
            </a:r>
          </a:p>
          <a:p>
            <a:pPr algn="ctr">
              <a:buNone/>
            </a:pPr>
            <a:r>
              <a:rPr lang="en-US" dirty="0"/>
              <a:t>a</a:t>
            </a:r>
            <a:r>
              <a:rPr lang="en-US" dirty="0" smtClean="0"/>
              <a:t>ccess </a:t>
            </a:r>
            <a:r>
              <a:rPr lang="en-US" i="1" dirty="0" smtClean="0"/>
              <a:t>G</a:t>
            </a:r>
            <a:r>
              <a:rPr lang="en-US" dirty="0" smtClean="0"/>
              <a:t> costs 4</a:t>
            </a:r>
          </a:p>
          <a:p>
            <a:pPr algn="ctr">
              <a:buNone/>
            </a:pPr>
            <a:r>
              <a:rPr lang="en-US" i="1" dirty="0" smtClean="0"/>
              <a:t>A, S, F, G, Y, T</a:t>
            </a:r>
          </a:p>
          <a:p>
            <a:pPr algn="ctr">
              <a:buNone/>
            </a:pPr>
            <a:r>
              <a:rPr lang="en-US" dirty="0"/>
              <a:t>i</a:t>
            </a:r>
            <a:r>
              <a:rPr lang="en-US" dirty="0" smtClean="0"/>
              <a:t>nsert </a:t>
            </a:r>
            <a:r>
              <a:rPr lang="en-US" i="1" dirty="0" smtClean="0"/>
              <a:t>B</a:t>
            </a:r>
            <a:r>
              <a:rPr lang="en-US" dirty="0" smtClean="0"/>
              <a:t> costs 7</a:t>
            </a:r>
          </a:p>
          <a:p>
            <a:pPr algn="ctr">
              <a:buNone/>
            </a:pPr>
            <a:r>
              <a:rPr lang="en-US" i="1" dirty="0" smtClean="0"/>
              <a:t>A, S, F, G, Y, T, B</a:t>
            </a:r>
          </a:p>
          <a:p>
            <a:pPr algn="ctr">
              <a:buNone/>
            </a:pPr>
            <a:r>
              <a:rPr lang="en-US" dirty="0" smtClean="0"/>
              <a:t>delete </a:t>
            </a:r>
            <a:r>
              <a:rPr lang="en-US" i="1" dirty="0" smtClean="0"/>
              <a:t>G</a:t>
            </a:r>
            <a:r>
              <a:rPr lang="en-US" dirty="0" smtClean="0"/>
              <a:t> costs 7 (if array)</a:t>
            </a:r>
          </a:p>
          <a:p>
            <a:pPr algn="ctr">
              <a:buNone/>
            </a:pPr>
            <a:r>
              <a:rPr lang="en-US" i="1" dirty="0" smtClean="0"/>
              <a:t>A, S, F, Y, T, B </a:t>
            </a:r>
          </a:p>
          <a:p>
            <a:pPr algn="ctr">
              <a:buNone/>
            </a:pPr>
            <a:endParaRPr lang="en-US" dirty="0" smtClean="0"/>
          </a:p>
          <a:p>
            <a:pPr>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ctr">
              <a:buNone/>
            </a:pPr>
            <a:r>
              <a:rPr lang="en-US" dirty="0" smtClean="0"/>
              <a:t>What if items have differing access frequencies, or access sequence has other kinds of locality, such as a “working set”?</a:t>
            </a:r>
          </a:p>
          <a:p>
            <a:pPr algn="ctr">
              <a:buNone/>
            </a:pPr>
            <a:endParaRPr lang="en-US" dirty="0"/>
          </a:p>
          <a:p>
            <a:pPr algn="ctr">
              <a:buNone/>
            </a:pPr>
            <a:r>
              <a:rPr lang="en-US" dirty="0" smtClean="0"/>
              <a:t>With fixed, independent access probabilities, best list order is non-increasing by probability.</a:t>
            </a:r>
          </a:p>
          <a:p>
            <a:pPr algn="ctr">
              <a:buNone/>
            </a:pPr>
            <a:endParaRPr lang="en-US" dirty="0"/>
          </a:p>
          <a:p>
            <a:pPr algn="ctr">
              <a:buNone/>
            </a:pPr>
            <a:r>
              <a:rPr lang="en-US" dirty="0" smtClean="0"/>
              <a:t>We may well not know the probabilities, or they may not be fixed and/or independent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377</TotalTime>
  <Words>1636</Words>
  <Application>Microsoft Office PowerPoint</Application>
  <PresentationFormat>On-screen Show (4:3)</PresentationFormat>
  <Paragraphs>120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  On-line vs. Off-line Algorithms: Competitive Analysis  Move-to-Front List Rearrangement  </vt:lpstr>
      <vt:lpstr>PowerPoint Presentation</vt:lpstr>
      <vt:lpstr>PowerPoint Presentation</vt:lpstr>
      <vt:lpstr>PowerPoint Presentation</vt:lpstr>
      <vt:lpstr>Example: self-adjusting lists</vt:lpstr>
      <vt:lpstr>Implementations</vt:lpstr>
      <vt:lpstr>PowerPoint Presentation</vt:lpstr>
      <vt:lpstr>PowerPoint Presentation</vt:lpstr>
      <vt:lpstr>PowerPoint Presentation</vt:lpstr>
      <vt:lpstr>PowerPoint Presentation</vt:lpstr>
      <vt:lpstr>Update rules</vt:lpstr>
      <vt:lpstr>PowerPoint Presentation</vt:lpstr>
      <vt:lpstr>PowerPoint Presentation</vt:lpstr>
      <vt:lpstr>PowerPoint Presentation</vt:lpstr>
      <vt:lpstr>Competitive Analysis</vt:lpstr>
      <vt:lpstr>Proof</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 Tarjan</dc:creator>
  <cp:lastModifiedBy>Else Magård</cp:lastModifiedBy>
  <cp:revision>43</cp:revision>
  <dcterms:created xsi:type="dcterms:W3CDTF">2011-02-01T21:02:54Z</dcterms:created>
  <dcterms:modified xsi:type="dcterms:W3CDTF">2013-08-23T15:28:36Z</dcterms:modified>
</cp:coreProperties>
</file>